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Open Sans Light"/>
      <p:regular r:id="rId71"/>
      <p:bold r:id="rId72"/>
      <p:italic r:id="rId73"/>
      <p:boldItalic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Light-italic.fntdata"/><Relationship Id="rId72" Type="http://schemas.openxmlformats.org/officeDocument/2006/relationships/font" Target="fonts/OpenSansLight-bold.fntdata"/><Relationship Id="rId31" Type="http://schemas.openxmlformats.org/officeDocument/2006/relationships/slide" Target="slides/slide25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4.xml"/><Relationship Id="rId74" Type="http://schemas.openxmlformats.org/officeDocument/2006/relationships/font" Target="fonts/OpenSansLight-boldItalic.fntdata"/><Relationship Id="rId33" Type="http://schemas.openxmlformats.org/officeDocument/2006/relationships/slide" Target="slides/slide27.xml"/><Relationship Id="rId77" Type="http://schemas.openxmlformats.org/officeDocument/2006/relationships/font" Target="fonts/OpenSans-italic.fntdata"/><Relationship Id="rId32" Type="http://schemas.openxmlformats.org/officeDocument/2006/relationships/slide" Target="slides/slide26.xml"/><Relationship Id="rId76" Type="http://schemas.openxmlformats.org/officeDocument/2006/relationships/font" Target="fonts/OpenSans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OpenSans-boldItalic.fntdata"/><Relationship Id="rId71" Type="http://schemas.openxmlformats.org/officeDocument/2006/relationships/font" Target="fonts/OpenSansLight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aphics.reuters.com/INDIA-POLLUTION/010081VR3BW/index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aphics.reuters.com/AWARDS-OSCARS-HOST/010090SE0Y0/index.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ivethirtyeight.com/features/why-kevin-durants-shoes-keep-falling-off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loomberg.com/graphics/democratic-party-candidates-running-2020-election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ashingtonpost.com/graphics/2018/national/early-spring/?utm_term=.1a9683b48ecf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aphics.reuters.com/SPACE-EXPLORATION-MOON/0100B0750FC/index.html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aphics.reuters.com/HONGKONG-EXTRADITION-PROTESTS/0100B01001H/index.html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99percentinvisible.org/article/norman-doors-dont-know-whether-push-pull-blame-design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8/03/02/world/international-gun-laws.html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8/04/06/style/meghan-markle-prince-harry-royal-wedding.html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ashingtonpost.com/graphics/2018/politics/trump-state-of-the-union/?utm_term=.50bae38fefe5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aphics.reuters.com/AMAZON.COM-PRIME/010060SY1HT/index.html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8/02/05/us/border-wall.html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9/04/08/upshot/democratic-electorate-twitter-real-life.html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raphics.reuters.com/SPACE-EXPLORATION-NEW-SPACE/0100B03R062/index.html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9/06/27/us/elections/debate-speaking-time.html" TargetMode="Externa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ivethirtyeight.com/features/youve-been-arrested-will-you-get-bail-can-you-pay-it-it-may-all-depend-on-your-judg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37fab8975f42bf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37fab8975f42bf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37fab8975f42bff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37fab8975f42bff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http://graphics.reuters.com/INDIA-POLLUTION/010081VR3BW/index.html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7fab8975f42bff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37fab8975f42bff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the rules: lines that are not straight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https://graphics.reuters.com/AWARDS-OSCARS-HOST/010090SE0Y0/index.html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37fab8975f42bff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37fab8975f42bff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37fab8975f42bff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37fab8975f42bff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choice has a lot of meaning and just selecting a color scheme you like isn’t going to cut it. The color choices we make have to be purposeful and there are color rules to follow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37fab8975f42bff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37fab8975f42bff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choice has a lot of meaning and just selecting a color scheme you like isn’t going to cut it. The color choices we make have to be purposeful and there are color rules to follow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37fab8975f42bff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37fab8975f42bff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choice has a lot of meaning and just selecting a color scheme you like isn’t going to cut it. The color choices we make have to be purposeful and there are color rules to follow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37fab8975f42bff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37fab8975f42bff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choice has a lot of meaning and just selecting a color scheme you like isn’t going to cut it. The color choices we make have to be purposeful and there are color rules to follow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37fab8975f42bff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37fab8975f42bff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37fab8975f42bff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37fab8975f42bff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https://fivethirtyeight.com/features/why-kevin-durants-shoes-keep-falling-off/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37fab8975f42bff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37fab8975f42bff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https://www.bloomberg.com/graphics/democratic-party-candidates-running-2020-election/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37fab8975f42bff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37fab8975f42bff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brains seek out visual cues to assist in how we interpret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should use visuals to enhance our graphics and reporting, rather than detract from it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37fab8975f42bff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37fab8975f42bff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37fab8975f42bff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37fab8975f42bff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37fab8975f42bff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37fab8975f42bff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37fab8975f42bff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37fab8975f42bff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37fab8975f42bff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37fab8975f42bff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https://www.washingtonpost.com/graphics/2018/national/early-spring/?utm_term=.1a9683b48ecf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37fab8975f42bff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37fab8975f42bff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7fab8975f42bff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37fab8975f42bff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http://graphics.reuters.com/SPACE-EXPLORATION-MOON/0100B0750FC/index.html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37fab8975f42bff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37fab8975f42bff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http://graphics.reuters.com/HONGKONG-EXTRADITION-PROTESTS/0100B01001H/index.html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37fab8975f42bff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37fab8975f42bff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37fab8975f42bff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37fab8975f42bff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37fab8975f42bff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37fab8975f42bff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https://99percentinvisible.org/article/norman-doors-dont-know-whether-push-pull-blame-design/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37fab8975f42bff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37fab8975f42bff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37fab8975f42bff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37fab8975f42bff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7fab8975f42bff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37fab8975f42bff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37fab8975f42bff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37fab8975f42bff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37fab8975f42bff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37fab8975f42bff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37fab8975f42bff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37fab8975f42bff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37fab8975f42bff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37fab8975f42bff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37fab8975f42bff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37fab8975f42bff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https://www.nytimes.com/interactive/2018/03/02/world/international-gun-laws.html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37fab8975f42bff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37fab8975f42bff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https://www.nytimes.com/interactive/2018/04/06/style/meghan-markle-prince-harry-royal-wedding.html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37fab8975f42bff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37fab8975f42bff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https://www.washingtonpost.com/graphics/2018/politics/trump-state-of-the-union/?utm_term=.50bae38fefe5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37fab8975f42bff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37fab8975f42bff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37fab8975f42bff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37fab8975f42bff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37fab8975f42bff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37fab8975f42bff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37fab8975f42bff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37fab8975f42bff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37fab8975f42bff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37fab8975f42bff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use space helps create grouping of items in our brains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7fab8975f42bff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37fab8975f42bff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37fab8975f42bff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37fab8975f42bff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37fab8975f42bff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37fab8975f42bff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http://graphics.reuters.com/AMAZON.COM-PRIME/010060SY1HT/index.html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37fab8975f42bff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37fab8975f42bff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37fab8975f42bff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37fab8975f42bff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37fab8975f42bff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37fab8975f42bff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37fab8975f42bff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37fab8975f42bff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37fab8975f42bff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37fab8975f42bff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https://www.nytimes.com/interactive/2018/02/05/us/border-wall.html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37fab8975f42bff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37fab8975f42bff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https://www.nytimes.com/interactive/2019/04/08/upshot/democratic-electorate-twitter-real-life.html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37fab8975f42bff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37fab8975f42bff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37fab8975f42bff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37fab8975f42bff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37fab8975f42bff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37fab8975f42bff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37fab8975f42bff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37fab8975f42bff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37fab8975f42bff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37fab8975f42bff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read left to right (at least, we do in english)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to how we expect the user to 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Headlines are exception: but thats because we use alignment as CONTRAST to denote that it is different from the body text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37fab8975f42bff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37fab8975f42bff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37fab8975f42bff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37fab8975f42bff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multiples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color choices and type choices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37fab8975f42bff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37fab8975f42bff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http://graphics.reuters.com/SPACE-EXPLORATION-NEW-SPACE/0100B03R062/index.html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7fab8975f42bff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37fab8975f42bff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37fab8975f42bff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37fab8975f42bff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37fab8975f42bff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37fab8975f42bff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things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37fab8975f42bff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37fab8975f42bff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37fab8975f42bff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37fab8975f42bff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https://www.nytimes.com/interactive/2019/06/27/us/elections/debate-speaking-time.html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37fab8975f42bff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37fab8975f42bff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37fab8975f42bff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37fab8975f42bff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eyes follow lines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37fab8975f42bff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37fab8975f42bff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37fab8975f42bff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37fab8975f42bff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https://fivethirtyeight.com/features/youve-been-arrested-will-you-get-bail-can-you-pay-it-it-may-all-depend-on-your-judge/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colorbrewer2.org/" TargetMode="External"/><Relationship Id="rId4" Type="http://schemas.openxmlformats.org/officeDocument/2006/relationships/hyperlink" Target="https://material.io/tools/colo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yY96hTb8WgI" TargetMode="External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.png"/><Relationship Id="rId4" Type="http://schemas.openxmlformats.org/officeDocument/2006/relationships/hyperlink" Target="http://lenagroeger.com/designforj/imgs/proximity.png" TargetMode="External"/><Relationship Id="rId5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0" y="418325"/>
            <a:ext cx="8520600" cy="13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Open Sans"/>
                <a:ea typeface="Open Sans"/>
                <a:cs typeface="Open Sans"/>
                <a:sym typeface="Open Sans"/>
              </a:rPr>
              <a:t>Design for the non-designer</a:t>
            </a:r>
            <a:endParaRPr b="1" sz="4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020325"/>
            <a:ext cx="8520600" cy="25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Data Studio – Lede Program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July 17, 2019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Ashlyn Still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@ashlynstill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as5962@columbia.edu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00" y="152400"/>
            <a:ext cx="824338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63" y="152400"/>
            <a:ext cx="54034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Basic elements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Let’s talk about colors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Choosing a color scheme that looks *nice* is not as important as choosing colors that have meaning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Colors always denote meaning and therefore color choice has rules attached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Let’s talk about colors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Choosing a color scheme that looks *nice* is not as important as choosing colors that have meaning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Colors always denote meaning and therefore color choice has rules attached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How do we use color?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can use color to </a:t>
            </a: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distinguish groups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data from each other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can use color to </a:t>
            </a: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represent data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values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can use color to </a:t>
            </a: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highlight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Color: Shade vs. hue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creen Shot 2014-09-02 at 5.35.05 PM.png" id="183" name="Google Shape;1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88" y="2125650"/>
            <a:ext cx="32861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4-09-02 at 5.38.29 PM.png" id="184" name="Google Shape;1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4803725" y="2125649"/>
            <a:ext cx="3656192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978563" y="3246700"/>
            <a:ext cx="2583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categories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5340025" y="3246700"/>
            <a:ext cx="2583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single variable range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978550" y="1464500"/>
            <a:ext cx="2583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HUES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5340025" y="1464500"/>
            <a:ext cx="2583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SHADES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Color: Qualitative scales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41"/>
          <p:cNvSpPr txBox="1"/>
          <p:nvPr>
            <p:ph type="title"/>
          </p:nvPr>
        </p:nvSpPr>
        <p:spPr>
          <a:xfrm>
            <a:off x="311700" y="1246150"/>
            <a:ext cx="85206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Different </a:t>
            </a: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hues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(but often of similar shade level)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Used to identify categories of information, rather than a specific value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Color should not denote any sort of order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No color is necessarily more important than another – they each equate different values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Use your color choice consistently across the whole page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8350"/>
            <a:ext cx="8839199" cy="402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375" y="152400"/>
            <a:ext cx="57732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490250" y="450150"/>
            <a:ext cx="833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pen Sans Light"/>
                <a:ea typeface="Open Sans Light"/>
                <a:cs typeface="Open Sans Light"/>
                <a:sym typeface="Open Sans Light"/>
              </a:rPr>
              <a:t>News design isn’t always about</a:t>
            </a:r>
            <a:endParaRPr sz="4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pen Sans Light"/>
                <a:ea typeface="Open Sans Light"/>
                <a:cs typeface="Open Sans Light"/>
                <a:sym typeface="Open Sans Light"/>
              </a:rPr>
              <a:t>making your work look nice</a:t>
            </a:r>
            <a:endParaRPr sz="4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Open Sans"/>
                <a:ea typeface="Open Sans"/>
                <a:cs typeface="Open Sans"/>
                <a:sym typeface="Open Sans"/>
              </a:rPr>
              <a:t>Design has a purpose!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Color: Sequential scales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44"/>
          <p:cNvSpPr txBox="1"/>
          <p:nvPr>
            <p:ph type="title"/>
          </p:nvPr>
        </p:nvSpPr>
        <p:spPr>
          <a:xfrm>
            <a:off x="311700" y="1246150"/>
            <a:ext cx="85206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Different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shades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of a single or similar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hue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Used to denote differences in value of a single variable, using a linear (and often numerical) scale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sequence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of colors that indicates how values relate to each other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○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i.e. which ones are smaller or larger than other ones, and how distant two specific values are from each other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deeper the shade, often the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stronger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or more intense the value.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○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Depends on the data set, is not always the largest number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63" y="361250"/>
            <a:ext cx="6937276" cy="442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Color: Divergent scales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6"/>
          <p:cNvSpPr txBox="1"/>
          <p:nvPr>
            <p:ph type="title"/>
          </p:nvPr>
        </p:nvSpPr>
        <p:spPr>
          <a:xfrm>
            <a:off x="311700" y="1246150"/>
            <a:ext cx="85206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Can be thought of as two </a:t>
            </a: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sequential scales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joining at a midpoint color.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Are really useful for showing the </a:t>
            </a: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up/down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of chart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○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Ex: positive vs negative values, above and below a certain threshold, before or after a certain point in time, majority vs minority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375" y="343175"/>
            <a:ext cx="7273250" cy="445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638" y="152400"/>
            <a:ext cx="7088729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Color: Highlighting with color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49"/>
          <p:cNvSpPr txBox="1"/>
          <p:nvPr>
            <p:ph type="title"/>
          </p:nvPr>
        </p:nvSpPr>
        <p:spPr>
          <a:xfrm>
            <a:off x="311700" y="1246150"/>
            <a:ext cx="85206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We can use specific colors that </a:t>
            </a: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contrast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from the other colors to highlight specific data we are interested in.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Color is a great way to draw your readers’ attention to a specific point you’re trying to make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Your baseline color should not compete with your highlight color: Use different shades to distinguish them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○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Example: A light gray as your baseline and a bright red as your highlight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000" y="152400"/>
            <a:ext cx="69440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538"/>
            <a:ext cx="8839202" cy="381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Color rules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52"/>
          <p:cNvSpPr txBox="1"/>
          <p:nvPr>
            <p:ph type="title"/>
          </p:nvPr>
        </p:nvSpPr>
        <p:spPr>
          <a:xfrm>
            <a:off x="311700" y="1246150"/>
            <a:ext cx="85206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Content-driven colors: what is the color trying to tell us? Example: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Red = Negative, stop, alert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Green = Positive, go, “OK” or correct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Only use red and blue together for U.S. politics related things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If you’re using more than one color, its a good idea to keep them in the same shade range – if one is really dark and one is really light, the user could misinterpret it as meaning something it doesn’t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Tools for color choice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53"/>
          <p:cNvSpPr txBox="1"/>
          <p:nvPr>
            <p:ph type="title"/>
          </p:nvPr>
        </p:nvSpPr>
        <p:spPr>
          <a:xfrm>
            <a:off x="311700" y="1246150"/>
            <a:ext cx="85206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Color brewer: </a:t>
            </a:r>
            <a:r>
              <a:rPr lang="en" sz="2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http://colorbrewer2.org/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Material colors: </a:t>
            </a:r>
            <a:r>
              <a:rPr lang="en" sz="2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https://material.io/tools/color/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video is about doors. Joe Posner investigates, with some help from 99% invisible, a wonderful podcast. Check them out here:  http://www.99pi.org&#10;&#10;Subscribe to our channel here: http://goo.gl/0bsAjO&#10;&#10;There's a door on the 10th floor in the Vox Media office I hate so much. You probably know one of these too.  But it's not our fault.&#10;&#10;And luckily, Roman Mars of 99% Invisible magically arrived in my cellphone to send me on a cross-country journey to find out the incredible surprises behind this common complaint: &#10;&#10;Don Norman started complaining about doors over 25 years ago. Doors shouldn't need instructions – the shape of them can guide you through just fine.  So why do so many doors need instruction manuals right on the side of them?  &#10;&#10;When most people complain about something, nothing happens. Don Norman is not most people – he's a psychologist and cognitive scientist.  Don Norman thought about, and wrote about his complaints so incredibly thoroughly that he changed the world.  99% Invisible's Roman Mars helps tell the story. &#10;&#10;Vox.com is a news website that helps you cut through the noise and understand what's really driving the events in the headlines. Check out http://www.vox.com to get up to speed on everything from Kurdistan to the Kim Kardashian app. &#10;&#10;99% Invisible is a member of http://Radiotopia.fm&#10;&#10;Check out our full video catalog: http://goo.gl/IZONyE&#10;Follow Vox on Twitter: http://goo.gl/XFrZ5H&#10;Or on Facebook: http://goo.gl/U2g06o" id="110" name="Google Shape;110;p27" title="It's not you. Bad doors are everywhere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188" y="100638"/>
            <a:ext cx="6589625" cy="49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Basic elements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Typography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075" y="304800"/>
            <a:ext cx="626184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6128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350" y="58375"/>
            <a:ext cx="626374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075" y="86600"/>
            <a:ext cx="626184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Designing with typography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60"/>
          <p:cNvSpPr txBox="1"/>
          <p:nvPr>
            <p:ph type="title"/>
          </p:nvPr>
        </p:nvSpPr>
        <p:spPr>
          <a:xfrm>
            <a:off x="311700" y="1246150"/>
            <a:ext cx="85206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Keep to two font families, with rare exceptions there can be three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For visual variety, use different weights and styles, like adjusting letter spacing, font weight and capitalization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You can use typography to establish </a:t>
            </a: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hierarchy of information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on your page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0" y="353375"/>
            <a:ext cx="8988102" cy="44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538" y="152400"/>
            <a:ext cx="703291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50" y="152400"/>
            <a:ext cx="73069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Basic elements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Typography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Space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Space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Give your design room to “breathe”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Don’t be afraid of white space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groups of content and white </a:t>
            </a: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space to direct your eye and form natural information groups/separations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9063"/>
            <a:ext cx="8839205" cy="4185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9650"/>
            <a:ext cx="8839199" cy="289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Basic elements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Typography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Space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Size/scale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Size and scale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size hierarchy to establish importance of different types of content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can also use size to establish differences – if two things are different, make them very different!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Size exaggeration can help with this … you don’t want the difference to be so small that it seems like a mistake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Size and scale also help us create relationships between the items on our pages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200" y="152400"/>
            <a:ext cx="65896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Break time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2"/>
          <p:cNvSpPr txBox="1"/>
          <p:nvPr>
            <p:ph type="title"/>
          </p:nvPr>
        </p:nvSpPr>
        <p:spPr>
          <a:xfrm>
            <a:off x="490250" y="450150"/>
            <a:ext cx="634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Principles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pen Sans Light"/>
                <a:ea typeface="Open Sans Light"/>
                <a:cs typeface="Open Sans Light"/>
                <a:sym typeface="Open Sans Light"/>
              </a:rPr>
              <a:t>How do we use these elements in practice?</a:t>
            </a:r>
            <a:endParaRPr sz="4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Principles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Contrast: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it’s not the same, make it really different!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Basic elements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Lines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6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938" y="152400"/>
            <a:ext cx="532413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Principles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Contrast: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it’s not the same, make it really different!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Alignment: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 lines and use white space to direct the reader’s eye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7"/>
          <p:cNvSpPr txBox="1"/>
          <p:nvPr>
            <p:ph idx="1" type="body"/>
          </p:nvPr>
        </p:nvSpPr>
        <p:spPr>
          <a:xfrm>
            <a:off x="213925" y="1427475"/>
            <a:ext cx="28476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text here in this paragraph is left aligned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77"/>
          <p:cNvSpPr txBox="1"/>
          <p:nvPr>
            <p:ph idx="1" type="body"/>
          </p:nvPr>
        </p:nvSpPr>
        <p:spPr>
          <a:xfrm>
            <a:off x="3148200" y="1427475"/>
            <a:ext cx="28476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text here in this paragraph is center aligned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77"/>
          <p:cNvSpPr txBox="1"/>
          <p:nvPr>
            <p:ph idx="1" type="body"/>
          </p:nvPr>
        </p:nvSpPr>
        <p:spPr>
          <a:xfrm>
            <a:off x="6138800" y="1427475"/>
            <a:ext cx="28476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text here in this paragraph is right aligned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8"/>
          <p:cNvSpPr txBox="1"/>
          <p:nvPr>
            <p:ph idx="1" type="body"/>
          </p:nvPr>
        </p:nvSpPr>
        <p:spPr>
          <a:xfrm>
            <a:off x="213925" y="1427475"/>
            <a:ext cx="28476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text here in this paragraph is left aligned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78"/>
          <p:cNvSpPr txBox="1"/>
          <p:nvPr>
            <p:ph idx="1" type="body"/>
          </p:nvPr>
        </p:nvSpPr>
        <p:spPr>
          <a:xfrm>
            <a:off x="3148200" y="1427475"/>
            <a:ext cx="28476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text here in this paragraph is center aligned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78"/>
          <p:cNvSpPr txBox="1"/>
          <p:nvPr>
            <p:ph idx="1" type="body"/>
          </p:nvPr>
        </p:nvSpPr>
        <p:spPr>
          <a:xfrm>
            <a:off x="6138800" y="1427475"/>
            <a:ext cx="28476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text here in this paragraph is right aligned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78"/>
          <p:cNvSpPr/>
          <p:nvPr/>
        </p:nvSpPr>
        <p:spPr>
          <a:xfrm>
            <a:off x="92800" y="648725"/>
            <a:ext cx="2912400" cy="2912400"/>
          </a:xfrm>
          <a:prstGeom prst="ellipse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9"/>
          <p:cNvSpPr txBox="1"/>
          <p:nvPr>
            <p:ph idx="1" type="body"/>
          </p:nvPr>
        </p:nvSpPr>
        <p:spPr>
          <a:xfrm>
            <a:off x="1082775" y="755600"/>
            <a:ext cx="28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group of text has the stronger line?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79"/>
          <p:cNvSpPr txBox="1"/>
          <p:nvPr>
            <p:ph idx="1" type="body"/>
          </p:nvPr>
        </p:nvSpPr>
        <p:spPr>
          <a:xfrm>
            <a:off x="5081050" y="755600"/>
            <a:ext cx="28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group of text has the stronger line?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0"/>
          <p:cNvSpPr txBox="1"/>
          <p:nvPr>
            <p:ph idx="1" type="body"/>
          </p:nvPr>
        </p:nvSpPr>
        <p:spPr>
          <a:xfrm>
            <a:off x="1082775" y="755600"/>
            <a:ext cx="28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group of text has the stronger line?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80"/>
          <p:cNvSpPr txBox="1"/>
          <p:nvPr>
            <p:ph idx="1" type="body"/>
          </p:nvPr>
        </p:nvSpPr>
        <p:spPr>
          <a:xfrm>
            <a:off x="5081050" y="755600"/>
            <a:ext cx="28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 group of text has the stronger line?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0" name="Google Shape;410;p80"/>
          <p:cNvCxnSpPr/>
          <p:nvPr/>
        </p:nvCxnSpPr>
        <p:spPr>
          <a:xfrm>
            <a:off x="1108600" y="569700"/>
            <a:ext cx="0" cy="36297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80"/>
          <p:cNvCxnSpPr/>
          <p:nvPr/>
        </p:nvCxnSpPr>
        <p:spPr>
          <a:xfrm>
            <a:off x="6504850" y="648950"/>
            <a:ext cx="0" cy="36297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Principles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Contrast: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it’s not the same, make it really different!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Alignment: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 lines and use white space to direct the reader’s eye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Repetition: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 your audience by making consistent design choices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850" y="122550"/>
            <a:ext cx="74662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0" y="152400"/>
            <a:ext cx="803333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Lines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eyes like to follow lines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lines to direct the reader through your page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Breaking away from the lines can make it harder for you reader to comprehend your visual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Principles of design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Contrast: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it’s not the same, make it really different!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Alignment: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 lines and use white space to direct the reader’s eye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Repetition: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 your audience by making consistent design choices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Hierarchy: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Give the items on your page importance through size, space and proximity to other things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5" y="904875"/>
            <a:ext cx="4429125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8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900" y="904875"/>
            <a:ext cx="2577007" cy="333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6"/>
          <p:cNvSpPr txBox="1"/>
          <p:nvPr>
            <p:ph type="title"/>
          </p:nvPr>
        </p:nvSpPr>
        <p:spPr>
          <a:xfrm>
            <a:off x="490250" y="450150"/>
            <a:ext cx="7097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Breaking the rules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Open Sans Light"/>
                <a:ea typeface="Open Sans Light"/>
                <a:cs typeface="Open Sans Light"/>
                <a:sym typeface="Open Sans Light"/>
              </a:rPr>
              <a:t>When and why might we break design rules?</a:t>
            </a:r>
            <a:endParaRPr sz="4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38" y="230090"/>
            <a:ext cx="8204727" cy="468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Group critiques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 the principles of </a:t>
            </a: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contrast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alignment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repetition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hierarchy 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 a guideline to critique each other’s projects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we’re done, we’ll do class-wide critiques. I’ll call on you at random to present!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316" y="494950"/>
            <a:ext cx="2506974" cy="376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475" y="494950"/>
            <a:ext cx="2053003" cy="376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 rotWithShape="1">
          <a:blip r:embed="rId3">
            <a:alphaModFix/>
          </a:blip>
          <a:srcRect b="0" l="0" r="0" t="28556"/>
          <a:stretch/>
        </p:blipFill>
        <p:spPr>
          <a:xfrm>
            <a:off x="494600" y="843238"/>
            <a:ext cx="8154802" cy="345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67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